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6" r:id="rId3"/>
    <p:sldId id="257" r:id="rId4"/>
    <p:sldId id="266" r:id="rId5"/>
    <p:sldId id="267" r:id="rId6"/>
    <p:sldId id="268" r:id="rId7"/>
    <p:sldId id="269" r:id="rId8"/>
    <p:sldId id="270" r:id="rId9"/>
    <p:sldId id="272" r:id="rId10"/>
    <p:sldId id="273" r:id="rId11"/>
    <p:sldId id="285" r:id="rId12"/>
    <p:sldId id="274" r:id="rId13"/>
    <p:sldId id="275" r:id="rId14"/>
    <p:sldId id="276" r:id="rId15"/>
    <p:sldId id="277" r:id="rId16"/>
    <p:sldId id="287" r:id="rId17"/>
    <p:sldId id="284" r:id="rId18"/>
    <p:sldId id="288" r:id="rId19"/>
    <p:sldId id="278" r:id="rId20"/>
    <p:sldId id="279" r:id="rId21"/>
    <p:sldId id="280" r:id="rId22"/>
    <p:sldId id="281" r:id="rId23"/>
    <p:sldId id="282" r:id="rId24"/>
    <p:sldId id="283" r:id="rId25"/>
    <p:sldId id="258" r:id="rId26"/>
    <p:sldId id="260" r:id="rId27"/>
    <p:sldId id="259" r:id="rId28"/>
    <p:sldId id="261" r:id="rId29"/>
    <p:sldId id="262" r:id="rId30"/>
    <p:sldId id="263" r:id="rId31"/>
    <p:sldId id="264" r:id="rId32"/>
    <p:sldId id="265" r:id="rId33"/>
    <p:sldId id="289" r:id="rId3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-888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BA6643-29E9-4391-96F8-A5B3A5ACF038}" type="datetimeFigureOut">
              <a:rPr lang="pt-BR" smtClean="0"/>
              <a:pPr/>
              <a:t>16/04/2011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DC5D90-6FFA-4F24-8DE2-CB6E8D81D375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FORMAÇÃO DOS EVANGELHOS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just">
              <a:buFont typeface="Arial" charset="0"/>
              <a:buChar char="•"/>
            </a:pPr>
            <a:r>
              <a:rPr lang="pt-BR" i="1" dirty="0" smtClean="0"/>
              <a:t>A pregação de Jesus</a:t>
            </a:r>
          </a:p>
          <a:p>
            <a:pPr algn="just">
              <a:buFont typeface="Arial" charset="0"/>
              <a:buChar char="•"/>
            </a:pPr>
            <a:r>
              <a:rPr lang="pt-BR" i="1" dirty="0" smtClean="0"/>
              <a:t>A ressurreição de Jesus</a:t>
            </a:r>
          </a:p>
          <a:p>
            <a:pPr algn="just">
              <a:buFont typeface="Arial" charset="0"/>
              <a:buChar char="•"/>
            </a:pPr>
            <a:r>
              <a:rPr lang="pt-BR" i="1" dirty="0" smtClean="0"/>
              <a:t>A </a:t>
            </a:r>
            <a:r>
              <a:rPr lang="pt-BR" i="1" dirty="0" err="1" smtClean="0"/>
              <a:t>parusia</a:t>
            </a:r>
            <a:endParaRPr lang="pt-B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492896"/>
            <a:ext cx="8229600" cy="1143000"/>
          </a:xfrm>
        </p:spPr>
        <p:txBody>
          <a:bodyPr>
            <a:normAutofit/>
          </a:bodyPr>
          <a:lstStyle/>
          <a:p>
            <a:r>
              <a:rPr lang="pt-BR" sz="6600" b="1" dirty="0" smtClean="0"/>
              <a:t>A PREGAÇÃO DE JESUS</a:t>
            </a:r>
            <a:endParaRPr lang="pt-BR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PREGAÇÃO DE JESUS!</a:t>
            </a:r>
            <a:endParaRPr lang="pt-BR" dirty="0"/>
          </a:p>
        </p:txBody>
      </p:sp>
      <p:pic>
        <p:nvPicPr>
          <p:cNvPr id="3" name="Imagem 2" descr="Jesus_pregand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30992" y="2636912"/>
            <a:ext cx="4674064" cy="351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PREGAÇÃO DE JESUS!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83568" y="2060848"/>
            <a:ext cx="7992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O REINADO DE DEUS FOI O TEMA CENTRAL DA PREGAÇÃO DE JESUS DE NAZARÉ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PREGAÇÃO DE JESUS!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83568" y="2708920"/>
            <a:ext cx="7992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/>
              <a:t>Marcos </a:t>
            </a:r>
            <a:r>
              <a:rPr lang="pt-BR" sz="4000" dirty="0" smtClean="0"/>
              <a:t>1.15</a:t>
            </a:r>
          </a:p>
          <a:p>
            <a:pPr algn="just"/>
            <a:r>
              <a:rPr lang="pt-BR" sz="4000" dirty="0" smtClean="0"/>
              <a:t>Mateus 4.23; 9.35</a:t>
            </a:r>
          </a:p>
          <a:p>
            <a:pPr algn="just"/>
            <a:r>
              <a:rPr lang="pt-BR" sz="4000" dirty="0" smtClean="0"/>
              <a:t>Lucas 4.43; 8.1; 9.2,60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PREGAÇÃO DE JESUS!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83568" y="2204864"/>
            <a:ext cx="7992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Reino de Deus no Antigo Testamento designa sobretudo poder para reinar, autoridade, poder de um rei. </a:t>
            </a:r>
          </a:p>
          <a:p>
            <a:endParaRPr lang="pt-BR" sz="4000" dirty="0" smtClean="0"/>
          </a:p>
          <a:p>
            <a:r>
              <a:rPr lang="pt-BR" sz="4000" dirty="0" smtClean="0"/>
              <a:t>É um conceito dinâmico!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PREGAÇÃO DE JESUS!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83568" y="2204864"/>
            <a:ext cx="79928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Reinado de Deus presente</a:t>
            </a:r>
          </a:p>
          <a:p>
            <a:r>
              <a:rPr lang="pt-BR" sz="4000" dirty="0" smtClean="0"/>
              <a:t>(Daniel 4.31)</a:t>
            </a:r>
          </a:p>
          <a:p>
            <a:endParaRPr lang="pt-BR" sz="4000" dirty="0"/>
          </a:p>
          <a:p>
            <a:r>
              <a:rPr lang="pt-BR" sz="4000" dirty="0" smtClean="0"/>
              <a:t>Reinado de Deus futuro</a:t>
            </a:r>
          </a:p>
          <a:p>
            <a:r>
              <a:rPr lang="pt-BR" sz="4000" dirty="0" smtClean="0"/>
              <a:t>(Daniel 2.44)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PREGAÇÃO DE JESUS!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83568" y="2204864"/>
            <a:ext cx="79928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Reinado de Deus presente estende-se apenas sobre Israel, o povo da aliança.</a:t>
            </a:r>
          </a:p>
          <a:p>
            <a:endParaRPr lang="pt-BR" sz="4000" dirty="0" smtClean="0"/>
          </a:p>
          <a:p>
            <a:r>
              <a:rPr lang="pt-BR" sz="4000" dirty="0" smtClean="0"/>
              <a:t>Reinado de Deus futuro se estenderá a todos os povos e nações.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PREGAÇÃO DE JESUS!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83568" y="2204864"/>
            <a:ext cx="79928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Interrogado pelos fariseus sobre quando chegaria o Reino de Deus, respondeu-lhes: “A vinda do Reino de Deus não é observável. Não se pode dizer: ‘</a:t>
            </a:r>
            <a:r>
              <a:rPr lang="pt-BR" sz="4000" dirty="0" err="1" smtClean="0"/>
              <a:t>Ei-lo</a:t>
            </a:r>
            <a:r>
              <a:rPr lang="pt-BR" sz="4000" dirty="0" smtClean="0"/>
              <a:t> aqui! </a:t>
            </a:r>
            <a:r>
              <a:rPr lang="pt-BR" sz="4000" dirty="0" err="1" smtClean="0"/>
              <a:t>Ei-lo</a:t>
            </a:r>
            <a:r>
              <a:rPr lang="pt-BR" sz="4000" dirty="0" smtClean="0"/>
              <a:t> ali!’, pois eis que o Reino de Deus está no meio de vós”. (Lucas 17.20-21)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PREGAÇÃO DE JESUS!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83568" y="2204864"/>
            <a:ext cx="7992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/>
              <a:t>Na pregação de Jesus Deus vem, ele está às portas, até mesmo já está aí.</a:t>
            </a:r>
          </a:p>
        </p:txBody>
      </p:sp>
      <p:pic>
        <p:nvPicPr>
          <p:cNvPr id="4" name="Imagem 3" descr="última ce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717032"/>
            <a:ext cx="3816424" cy="2862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pt-BR" sz="8000" b="1" dirty="0" smtClean="0"/>
              <a:t>A RESSURREIÇÃO</a:t>
            </a:r>
            <a:endParaRPr lang="pt-BR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RESSURREIÇÃO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A ressurreição de Jesus desempenha papel essencial na formação dos evangelhos. </a:t>
            </a:r>
          </a:p>
        </p:txBody>
      </p:sp>
      <p:pic>
        <p:nvPicPr>
          <p:cNvPr id="6" name="Imagem 5" descr="túmulo vazio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645024"/>
            <a:ext cx="3810000" cy="2581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RESSURREIÇÃO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A história é contada de trás para frente: começando com a ressurreição de Jesus e caminhando para seu nascimento.</a:t>
            </a:r>
          </a:p>
          <a:p>
            <a:pPr>
              <a:buFont typeface="Arial" charset="0"/>
              <a:buChar char="•"/>
            </a:pPr>
            <a:endParaRPr lang="pt-BR" sz="2800" dirty="0"/>
          </a:p>
        </p:txBody>
      </p:sp>
      <p:pic>
        <p:nvPicPr>
          <p:cNvPr id="7" name="Imagem 6" descr="paulwriting_200w_t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3645024"/>
            <a:ext cx="2592288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RESSURREIÇÃO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A pregação da Igreja Primitiva:</a:t>
            </a:r>
          </a:p>
          <a:p>
            <a:endParaRPr lang="pt-BR" sz="2800" dirty="0"/>
          </a:p>
          <a:p>
            <a:r>
              <a:rPr lang="pt-BR" sz="2800" dirty="0" smtClean="0"/>
              <a:t>Atos 2.32-36</a:t>
            </a:r>
          </a:p>
          <a:p>
            <a:r>
              <a:rPr lang="pt-BR" sz="2800" dirty="0" smtClean="0"/>
              <a:t>Atos 5.30-31</a:t>
            </a:r>
          </a:p>
          <a:p>
            <a:r>
              <a:rPr lang="pt-BR" sz="2800" dirty="0" smtClean="0"/>
              <a:t>Atos 10.39-40</a:t>
            </a:r>
          </a:p>
          <a:p>
            <a:r>
              <a:rPr lang="pt-BR" sz="2800" dirty="0" smtClean="0"/>
              <a:t>1Coríntios 1.22-24</a:t>
            </a:r>
          </a:p>
          <a:p>
            <a:pPr>
              <a:buFont typeface="Arial" charset="0"/>
              <a:buChar char="•"/>
            </a:pP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RESSURREIÇÃO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QUERIGMA!</a:t>
            </a:r>
          </a:p>
          <a:p>
            <a:endParaRPr lang="pt-BR" sz="2800" dirty="0"/>
          </a:p>
          <a:p>
            <a:endParaRPr lang="pt-BR" sz="2800" dirty="0" smtClean="0"/>
          </a:p>
          <a:p>
            <a:r>
              <a:rPr lang="pt-BR" sz="2800" dirty="0" smtClean="0"/>
              <a:t>Transmiti, em primeiro lugar, aquilo que eu mesmo recebi: Cristo morreu por nossos pecados, segundo as Escrituras. Foi sepultado, ressuscitado ao terceiro, segundo as Escrituras. Apareceu...</a:t>
            </a:r>
          </a:p>
          <a:p>
            <a:r>
              <a:rPr lang="pt-BR" sz="2800" dirty="0" smtClean="0"/>
              <a:t>(1Coríntios 15.3-8)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RESSURREIÇÃO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QUERIGMA!</a:t>
            </a:r>
          </a:p>
          <a:p>
            <a:endParaRPr lang="pt-BR" sz="2800" dirty="0"/>
          </a:p>
          <a:p>
            <a:endParaRPr lang="pt-BR" sz="2800" dirty="0" smtClean="0"/>
          </a:p>
          <a:p>
            <a:r>
              <a:rPr lang="pt-BR" sz="2800" u="sng" dirty="0" smtClean="0"/>
              <a:t>Transmiti</a:t>
            </a:r>
            <a:r>
              <a:rPr lang="pt-BR" sz="2800" dirty="0" smtClean="0"/>
              <a:t>, em primeiro lugar, aquilo que eu mesmo </a:t>
            </a:r>
            <a:r>
              <a:rPr lang="pt-BR" sz="2800" u="sng" dirty="0" smtClean="0"/>
              <a:t>recebi</a:t>
            </a:r>
            <a:r>
              <a:rPr lang="pt-BR" sz="2800" dirty="0" smtClean="0"/>
              <a:t>: </a:t>
            </a:r>
            <a:r>
              <a:rPr lang="pt-BR" sz="2800" b="1" dirty="0" smtClean="0"/>
              <a:t>Cristo morreu</a:t>
            </a:r>
            <a:r>
              <a:rPr lang="pt-BR" sz="2800" dirty="0" smtClean="0"/>
              <a:t> </a:t>
            </a:r>
            <a:r>
              <a:rPr lang="pt-BR" sz="2800" i="1" dirty="0" smtClean="0"/>
              <a:t>por nossos pecados</a:t>
            </a:r>
            <a:r>
              <a:rPr lang="pt-BR" sz="2800" dirty="0" smtClean="0"/>
              <a:t>, </a:t>
            </a:r>
            <a:r>
              <a:rPr lang="pt-BR" sz="2800" strike="sngStrike" dirty="0" smtClean="0"/>
              <a:t>segundo as Escrituras</a:t>
            </a:r>
            <a:r>
              <a:rPr lang="pt-BR" sz="2800" dirty="0" smtClean="0"/>
              <a:t>. Foi</a:t>
            </a:r>
            <a:r>
              <a:rPr lang="pt-BR" sz="2800" b="1" dirty="0" smtClean="0"/>
              <a:t> sepultado</a:t>
            </a:r>
            <a:r>
              <a:rPr lang="pt-BR" sz="2800" dirty="0" smtClean="0"/>
              <a:t>, </a:t>
            </a:r>
            <a:r>
              <a:rPr lang="pt-BR" sz="2800" b="1" dirty="0" smtClean="0"/>
              <a:t>ressuscitado</a:t>
            </a:r>
            <a:r>
              <a:rPr lang="pt-BR" sz="2800" dirty="0" smtClean="0"/>
              <a:t> ao terceiro, </a:t>
            </a:r>
            <a:r>
              <a:rPr lang="pt-BR" sz="2800" strike="sngStrike" dirty="0" smtClean="0"/>
              <a:t>segundo as Escrituras</a:t>
            </a:r>
            <a:r>
              <a:rPr lang="pt-BR" sz="2800" dirty="0" smtClean="0"/>
              <a:t>. </a:t>
            </a:r>
            <a:r>
              <a:rPr lang="pt-BR" sz="2800" b="1" dirty="0" smtClean="0"/>
              <a:t>Apareceu</a:t>
            </a:r>
            <a:r>
              <a:rPr lang="pt-BR" sz="2800" dirty="0" smtClean="0"/>
              <a:t>...</a:t>
            </a:r>
          </a:p>
          <a:p>
            <a:r>
              <a:rPr lang="pt-BR" sz="2800" dirty="0" smtClean="0"/>
              <a:t>(1Coríntios 15.3-8)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RESSURREIÇÃO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QUERIGMA = 	Cristo morreu por nossos pecados</a:t>
            </a:r>
          </a:p>
          <a:p>
            <a:r>
              <a:rPr lang="pt-BR" sz="2400" dirty="0" smtClean="0"/>
              <a:t>			Foi sepultado, </a:t>
            </a:r>
          </a:p>
          <a:p>
            <a:r>
              <a:rPr lang="pt-BR" sz="2400" dirty="0" smtClean="0"/>
              <a:t>			ressuscitado ao terceiro</a:t>
            </a:r>
          </a:p>
        </p:txBody>
      </p:sp>
      <p:pic>
        <p:nvPicPr>
          <p:cNvPr id="5" name="Imagem 4" descr="mulheres no túmul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3717032"/>
            <a:ext cx="3360373" cy="2520280"/>
          </a:xfrm>
          <a:prstGeom prst="rect">
            <a:avLst/>
          </a:prstGeom>
        </p:spPr>
      </p:pic>
      <p:pic>
        <p:nvPicPr>
          <p:cNvPr id="6" name="Imagem 5" descr="Cruzes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3212976"/>
            <a:ext cx="2353444" cy="2941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pt-BR" sz="8800" b="1" dirty="0" smtClean="0"/>
              <a:t>PARUSIA</a:t>
            </a:r>
            <a:endParaRPr lang="pt-BR" sz="8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PARUSIA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Aquilo que Jesus começou em sua vida e ministério deve ser completado. A chegada definitiva do reinado de Deus não acontece após a ressurreição! </a:t>
            </a:r>
          </a:p>
          <a:p>
            <a:endParaRPr lang="pt-BR" sz="2800" dirty="0"/>
          </a:p>
          <a:p>
            <a:r>
              <a:rPr lang="pt-BR" sz="2800" dirty="0" smtClean="0"/>
              <a:t>O que Jesus Cristo inaugurou deve encontrar seu cumprimento. Os cristãos retomam, assim, o </a:t>
            </a:r>
            <a:r>
              <a:rPr lang="pt-BR" sz="2800" i="1" dirty="0" smtClean="0"/>
              <a:t>Dia do Senhor</a:t>
            </a:r>
            <a:r>
              <a:rPr lang="pt-BR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PARUSIA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pt-BR" sz="2800" dirty="0" smtClean="0"/>
              <a:t>É consumação, ou seja, concluir o que começou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PARUSIA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pt-BR" sz="2800" dirty="0" smtClean="0"/>
              <a:t>É consumação, ou seja, concluir o que começou</a:t>
            </a:r>
          </a:p>
          <a:p>
            <a:pPr>
              <a:buFont typeface="Arial" charset="0"/>
              <a:buChar char="•"/>
            </a:pPr>
            <a:r>
              <a:rPr lang="pt-BR" sz="2800" b="1" dirty="0" smtClean="0"/>
              <a:t>A volta gloriosa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PARUSIA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pt-BR" sz="2800" dirty="0" smtClean="0"/>
              <a:t>É consumação, ou seja, concluir o que começou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A volta gloriosa</a:t>
            </a:r>
          </a:p>
          <a:p>
            <a:pPr>
              <a:buFont typeface="Arial" charset="0"/>
              <a:buChar char="•"/>
            </a:pPr>
            <a:r>
              <a:rPr lang="pt-BR" sz="2800" b="1" dirty="0" smtClean="0"/>
              <a:t>O Senhor como soberano juiz</a:t>
            </a:r>
          </a:p>
        </p:txBody>
      </p:sp>
      <p:pic>
        <p:nvPicPr>
          <p:cNvPr id="5" name="Imagem 4" descr="martelo de jui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3933056"/>
            <a:ext cx="2448272" cy="21915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PARUSIA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pt-BR" sz="2800" dirty="0" smtClean="0"/>
              <a:t>É consumação, ou seja, concluir o que começou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A volta gloriosa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O Senhor como soberano juiz</a:t>
            </a:r>
          </a:p>
          <a:p>
            <a:pPr>
              <a:buFont typeface="Arial" charset="0"/>
              <a:buChar char="•"/>
            </a:pPr>
            <a:r>
              <a:rPr lang="pt-BR" sz="2800" b="1" dirty="0" smtClean="0"/>
              <a:t>Renovação cósmica</a:t>
            </a:r>
          </a:p>
        </p:txBody>
      </p:sp>
      <p:pic>
        <p:nvPicPr>
          <p:cNvPr id="5" name="Imagem 4" descr="cosm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3897052"/>
            <a:ext cx="3655367" cy="2741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PARUSIA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2060848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pt-BR" sz="2800" dirty="0" smtClean="0"/>
              <a:t>É consumação, ou seja, concluir o que começou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A volta gloriosa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O Senhor como soberano juiz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Renovação cósmica</a:t>
            </a:r>
          </a:p>
          <a:p>
            <a:pPr>
              <a:buFont typeface="Arial" charset="0"/>
              <a:buChar char="•"/>
            </a:pPr>
            <a:r>
              <a:rPr lang="pt-BR" sz="2800" b="1" dirty="0" smtClean="0"/>
              <a:t>A data é incerta</a:t>
            </a:r>
          </a:p>
          <a:p>
            <a:pPr>
              <a:buFont typeface="Arial" charset="0"/>
              <a:buChar char="•"/>
            </a:pPr>
            <a:endParaRPr lang="pt-BR" sz="2800" dirty="0" smtClean="0"/>
          </a:p>
        </p:txBody>
      </p:sp>
      <p:pic>
        <p:nvPicPr>
          <p:cNvPr id="5" name="Imagem 4" descr="temp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293096"/>
            <a:ext cx="3035829" cy="2276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o pensador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1844824"/>
            <a:ext cx="3381375" cy="43719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pergunta óbvia era: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1560" y="1844824"/>
            <a:ext cx="7920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200" dirty="0" smtClean="0"/>
          </a:p>
          <a:p>
            <a:pPr algn="ctr"/>
            <a:endParaRPr lang="pt-BR" sz="3200" dirty="0"/>
          </a:p>
          <a:p>
            <a:pPr algn="ctr"/>
            <a:endParaRPr lang="pt-BR" sz="3200" dirty="0" smtClean="0"/>
          </a:p>
          <a:p>
            <a:pPr algn="ctr"/>
            <a:endParaRPr lang="pt-BR" sz="3200" dirty="0"/>
          </a:p>
          <a:p>
            <a:pPr algn="ctr"/>
            <a:r>
              <a:rPr lang="pt-BR" sz="3200" b="1" dirty="0" smtClean="0"/>
              <a:t>O QUE FAZER ATÉ A </a:t>
            </a:r>
            <a:r>
              <a:rPr lang="pt-BR" sz="3200" b="1" i="1" dirty="0" smtClean="0"/>
              <a:t>PARUSIA</a:t>
            </a:r>
            <a:r>
              <a:rPr lang="pt-BR" sz="3200" b="1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ENQUANTO O CÉU NÃO VEM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772816"/>
            <a:ext cx="82809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2800" dirty="0" smtClean="0"/>
              <a:t>A igreja sempre viveu a ansiosa expectativa da </a:t>
            </a:r>
            <a:r>
              <a:rPr lang="pt-BR" sz="2800" i="1" dirty="0" err="1" smtClean="0"/>
              <a:t>parusia</a:t>
            </a:r>
            <a:r>
              <a:rPr lang="pt-BR" sz="2800" dirty="0" smtClean="0"/>
              <a:t> (Mateus 6.10; 1Coríntios 16.22b; Apocalipse 22.17,20). E este acontecimento (iminente!) serviu de admoestação e exortação para os cristãos:</a:t>
            </a:r>
          </a:p>
          <a:p>
            <a:pPr algn="just" fontAlgn="base"/>
            <a:endParaRPr lang="pt-BR" sz="2800" b="1" dirty="0"/>
          </a:p>
          <a:p>
            <a:pPr marL="342900" indent="-342900" algn="just" fontAlgn="base">
              <a:buAutoNum type="arabicPeriod"/>
            </a:pPr>
            <a:r>
              <a:rPr lang="pt-BR" sz="2800" b="1" dirty="0" smtClean="0"/>
              <a:t>Romanos 13.11-14; </a:t>
            </a:r>
          </a:p>
          <a:p>
            <a:pPr marL="342900" indent="-342900" algn="just" fontAlgn="base">
              <a:buAutoNum type="arabicPeriod"/>
            </a:pPr>
            <a:r>
              <a:rPr lang="pt-BR" sz="2800" b="1" dirty="0" err="1" smtClean="0"/>
              <a:t>Filipenses</a:t>
            </a:r>
            <a:r>
              <a:rPr lang="pt-BR" sz="2800" b="1" dirty="0" smtClean="0"/>
              <a:t> 4.4-7; </a:t>
            </a:r>
          </a:p>
          <a:p>
            <a:pPr marL="342900" indent="-342900" algn="just" fontAlgn="base">
              <a:buAutoNum type="arabicPeriod"/>
            </a:pPr>
            <a:r>
              <a:rPr lang="pt-BR" sz="2800" b="1" dirty="0" smtClean="0"/>
              <a:t>Hebreus 10.19-25;</a:t>
            </a:r>
          </a:p>
          <a:p>
            <a:pPr marL="342900" indent="-342900" algn="just" fontAlgn="base">
              <a:buAutoNum type="arabicPeriod"/>
            </a:pPr>
            <a:r>
              <a:rPr lang="pt-BR" sz="2800" b="1" dirty="0" smtClean="0"/>
              <a:t>Tiago 5.7-11</a:t>
            </a:r>
          </a:p>
          <a:p>
            <a:pPr marL="342900" indent="-342900" algn="just" fontAlgn="base">
              <a:buAutoNum type="arabicPeriod"/>
            </a:pPr>
            <a:r>
              <a:rPr lang="pt-BR" sz="2800" b="1" dirty="0" smtClean="0"/>
              <a:t>1Pedro 4.7-11</a:t>
            </a:r>
          </a:p>
          <a:p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ENQUANTO O CÉU NÃO VEM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772816"/>
            <a:ext cx="82809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sz="2800" dirty="0" smtClean="0"/>
              <a:t>O apóstolo faz uma série de advertências em </a:t>
            </a:r>
            <a:r>
              <a:rPr lang="pt-BR" sz="2800" b="1" dirty="0" smtClean="0"/>
              <a:t>1Pedro 4.7-11</a:t>
            </a:r>
            <a:r>
              <a:rPr lang="pt-BR" sz="2800" dirty="0" smtClean="0"/>
              <a:t>. Ele inicia por uma afirmação contundente: </a:t>
            </a:r>
            <a:r>
              <a:rPr lang="pt-BR" sz="2800" b="1" i="1" dirty="0" smtClean="0"/>
              <a:t>“O fim de todas as coisas está próximo”</a:t>
            </a:r>
            <a:r>
              <a:rPr lang="pt-BR" sz="2800" dirty="0" smtClean="0"/>
              <a:t>. Alguns acham que o Senhor demora (1Pe 3.8-9), porém, o que fazer “enquanto o céu não vem?” Enquanto o reino de Deus não é plenamente estabelecido o que devemos fazer? </a:t>
            </a:r>
          </a:p>
          <a:p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ENQUANTO O CÉU NÃO VEM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772816"/>
            <a:ext cx="82809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sz="2800" b="1" dirty="0" smtClean="0"/>
              <a:t>1.</a:t>
            </a:r>
            <a:r>
              <a:rPr lang="pt-BR" sz="2800" dirty="0" smtClean="0"/>
              <a:t> </a:t>
            </a:r>
            <a:r>
              <a:rPr lang="pt-BR" sz="2800" b="1" dirty="0" smtClean="0"/>
              <a:t>Sede, portanto, criteriosos e sóbrios a bem das vossas orações</a:t>
            </a:r>
            <a:r>
              <a:rPr lang="pt-BR" sz="2800" dirty="0" smtClean="0"/>
              <a:t>. Por ocasião da proximidade do “Dia do Senhor” devemos nos dedicar a oração. Só que para viver corretamente em oração é preciso critério e sobriedade. Ou seja, é preciso mente sóbria, não estar embriagado com o vinho da mundanismo, ser razoável e sensível; ser equilibrado e ter auto-controle. De outra maneira: atentos e vigilantes em oração. 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ENQUANTO O CÉU NÃO VEM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772816"/>
            <a:ext cx="82809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sz="2800" b="1" dirty="0" smtClean="0"/>
              <a:t>2. Acima de tudo tende amor intenso uns para com os outros, porque o amor cobre multidão de pecados</a:t>
            </a:r>
            <a:r>
              <a:rPr lang="pt-BR" sz="2800" dirty="0" smtClean="0"/>
              <a:t>. A palavra aqui usada para amor em grego é “</a:t>
            </a:r>
            <a:r>
              <a:rPr lang="pt-BR" sz="2800" dirty="0" err="1" smtClean="0"/>
              <a:t>ágapê</a:t>
            </a:r>
            <a:r>
              <a:rPr lang="pt-BR" sz="2800" dirty="0" smtClean="0"/>
              <a:t>”, descreve especialmente o amor de Deus, e </a:t>
            </a:r>
            <a:r>
              <a:rPr lang="pt-BR" sz="2800" dirty="0" err="1" smtClean="0"/>
              <a:t>consequentemente</a:t>
            </a:r>
            <a:r>
              <a:rPr lang="pt-BR" sz="2800" dirty="0" smtClean="0"/>
              <a:t>, o amor que devemos ter uns para com outros e outras. É amor solidário! À medida que se aproxima “o Dia” devemos ter amor intenso, fervoroso, constante. E o próprio texto justifica esse comportamento: o amor </a:t>
            </a:r>
            <a:r>
              <a:rPr lang="pt-BR" sz="2800" i="1" dirty="0" smtClean="0"/>
              <a:t>encobre</a:t>
            </a:r>
            <a:r>
              <a:rPr lang="pt-BR" sz="2800" dirty="0" smtClean="0"/>
              <a:t> os pecados (Provérbios 10.12; Tiago 5.19-20). Isto é, o amor está pronto a tratar e perdoar. 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ENQUANTO O CÉU NÃO VEM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772816"/>
            <a:ext cx="82809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sz="2800" b="1" dirty="0" smtClean="0"/>
              <a:t>3. Sede, mutuamente, hospitaleiros, sem murmuração</a:t>
            </a:r>
            <a:r>
              <a:rPr lang="pt-BR" sz="2800" dirty="0" smtClean="0"/>
              <a:t>. A hospitalidade sempre foi uma virtude recomendadas entre cristãos e cristãs (</a:t>
            </a:r>
            <a:r>
              <a:rPr lang="pt-BR" sz="2800" dirty="0" err="1" smtClean="0"/>
              <a:t>Rm</a:t>
            </a:r>
            <a:r>
              <a:rPr lang="pt-BR" sz="2800" dirty="0" smtClean="0"/>
              <a:t> 12.13; </a:t>
            </a:r>
            <a:r>
              <a:rPr lang="pt-BR" sz="2800" dirty="0" err="1" smtClean="0"/>
              <a:t>Hb</a:t>
            </a:r>
            <a:r>
              <a:rPr lang="pt-BR" sz="2800" dirty="0" smtClean="0"/>
              <a:t> 13.2). Especialmente, em três situações: acolhendo missionários e missionária itinerantes; acolhendo irmãos e irmãs que, por conta da perseguição, perderam suas casas; e acolhendo a própria igreja que se reunia nas casas. Tudo isto sem reclamações! 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ENQUANTO O CÉU NÃO VEM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772816"/>
            <a:ext cx="82809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sz="2800" b="1" dirty="0" smtClean="0"/>
              <a:t>4. Servi uns aos outros, cada um conforme o dom que recebeu, como bons despenseiros da multiforme graça de Deus</a:t>
            </a:r>
            <a:r>
              <a:rPr lang="pt-BR" sz="2800" dirty="0" smtClean="0"/>
              <a:t>. Viver segundo o evangelho é viver em serviço, a exemplo de Jesus (Marcos 10.42-45). Comunidade de servos e servas! Cada pessoa servindo conforme o dom que recebeu (Romanos 12.4-8; Efésios 4.11-16); servindo fielmente (Lucas 12.35-48; 1Coríntios 4.2). Dois serviços são destacados: dons da palavra (1Pedro 4.11a): pregação e ensino; e os dons de socorro ao necessitado (1Pedro 4.11b). </a:t>
            </a:r>
          </a:p>
          <a:p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ENQUANTO O CÉU NÃO VEM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772816"/>
            <a:ext cx="82809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 sz="2800" dirty="0" smtClean="0"/>
              <a:t>Tudo sendo feito para a glória de Deus: </a:t>
            </a:r>
            <a:r>
              <a:rPr lang="pt-BR" sz="2800" b="1" i="1" dirty="0" smtClean="0"/>
              <a:t>“para que, em todas as coisas, seja Deus glorificado, por meio de Jesus Cristo, a quem pertence a glória e o domínio pelos séculos dos séculos. Amém”</a:t>
            </a:r>
            <a:r>
              <a:rPr lang="pt-BR" sz="2800" b="1" dirty="0" smtClean="0"/>
              <a:t> </a:t>
            </a:r>
            <a:endParaRPr lang="pt-BR" sz="2800" dirty="0" smtClean="0"/>
          </a:p>
          <a:p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BIBLIOGRAFIA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BÍBLIA. Português. </a:t>
            </a:r>
            <a:r>
              <a:rPr lang="pt-BR" i="1" dirty="0" smtClean="0"/>
              <a:t>Bíblia de Jerusalém</a:t>
            </a:r>
            <a:r>
              <a:rPr lang="pt-BR" dirty="0" smtClean="0"/>
              <a:t>. São Paulo: </a:t>
            </a:r>
            <a:r>
              <a:rPr lang="pt-BR" dirty="0" err="1" smtClean="0"/>
              <a:t>Paulus</a:t>
            </a:r>
            <a:r>
              <a:rPr lang="pt-BR" dirty="0" smtClean="0"/>
              <a:t>, 2008.</a:t>
            </a:r>
          </a:p>
          <a:p>
            <a:r>
              <a:rPr lang="pt-BR" dirty="0" smtClean="0"/>
              <a:t>JEREMIAS, Joachim. </a:t>
            </a:r>
            <a:r>
              <a:rPr lang="pt-BR" i="1" dirty="0" smtClean="0"/>
              <a:t>Teologia do Novo Testamento.</a:t>
            </a:r>
            <a:r>
              <a:rPr lang="pt-BR" dirty="0" smtClean="0"/>
              <a:t>Tradução de João R. Costa. 2ed. São Paulo: Teológica, 2004.</a:t>
            </a:r>
          </a:p>
          <a:p>
            <a:r>
              <a:rPr lang="pt-BR" dirty="0" smtClean="0"/>
              <a:t>KOESTER, </a:t>
            </a:r>
            <a:r>
              <a:rPr lang="pt-BR" dirty="0" err="1" smtClean="0"/>
              <a:t>Helmut</a:t>
            </a:r>
            <a:r>
              <a:rPr lang="pt-BR" dirty="0" smtClean="0"/>
              <a:t>. </a:t>
            </a:r>
            <a:r>
              <a:rPr lang="pt-BR" i="1" dirty="0" smtClean="0"/>
              <a:t>Introdução ao Novo Testamento</a:t>
            </a:r>
            <a:r>
              <a:rPr lang="pt-BR" dirty="0" smtClean="0"/>
              <a:t>: 2. História e literatura do cristianismo primitivo. Tradução de Euclides L. </a:t>
            </a:r>
            <a:r>
              <a:rPr lang="pt-BR" dirty="0" err="1" smtClean="0"/>
              <a:t>Calloni</a:t>
            </a:r>
            <a:r>
              <a:rPr lang="pt-BR" dirty="0" smtClean="0"/>
              <a:t>. São Paulo: </a:t>
            </a:r>
            <a:r>
              <a:rPr lang="pt-BR" dirty="0" err="1" smtClean="0"/>
              <a:t>Paulus</a:t>
            </a:r>
            <a:r>
              <a:rPr lang="pt-BR" dirty="0" smtClean="0"/>
              <a:t>, 2005. 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129</TotalTime>
  <Words>1133</Words>
  <Application>Microsoft Office PowerPoint</Application>
  <PresentationFormat>Apresentação na tela (4:3)</PresentationFormat>
  <Paragraphs>113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4" baseType="lpstr">
      <vt:lpstr>Fluxo</vt:lpstr>
      <vt:lpstr>FORMAÇÃO DOS EVANGELHOS</vt:lpstr>
      <vt:lpstr>A PREGAÇÃO DE JESUS</vt:lpstr>
      <vt:lpstr>A PREGAÇÃO DE JESUS!</vt:lpstr>
      <vt:lpstr>A PREGAÇÃO DE JESUS!</vt:lpstr>
      <vt:lpstr>A PREGAÇÃO DE JESUS!</vt:lpstr>
      <vt:lpstr>A PREGAÇÃO DE JESUS!</vt:lpstr>
      <vt:lpstr>A PREGAÇÃO DE JESUS!</vt:lpstr>
      <vt:lpstr>A PREGAÇÃO DE JESUS!</vt:lpstr>
      <vt:lpstr>A PREGAÇÃO DE JESUS!</vt:lpstr>
      <vt:lpstr>A PREGAÇÃO DE JESUS!</vt:lpstr>
      <vt:lpstr>A RESSURREIÇÃO</vt:lpstr>
      <vt:lpstr>RESSURREIÇÃO</vt:lpstr>
      <vt:lpstr>RESSURREIÇÃO</vt:lpstr>
      <vt:lpstr>RESSURREIÇÃO</vt:lpstr>
      <vt:lpstr>RESSURREIÇÃO</vt:lpstr>
      <vt:lpstr>RESSURREIÇÃO</vt:lpstr>
      <vt:lpstr>RESSURREIÇÃO</vt:lpstr>
      <vt:lpstr>PARUSIA</vt:lpstr>
      <vt:lpstr>PARUSIA</vt:lpstr>
      <vt:lpstr>PARUSIA</vt:lpstr>
      <vt:lpstr>PARUSIA</vt:lpstr>
      <vt:lpstr>PARUSIA</vt:lpstr>
      <vt:lpstr>PARUSIA</vt:lpstr>
      <vt:lpstr>PARUSIA</vt:lpstr>
      <vt:lpstr>A pergunta óbvia era:</vt:lpstr>
      <vt:lpstr>ENQUANTO O CÉU NÃO VEM</vt:lpstr>
      <vt:lpstr>ENQUANTO O CÉU NÃO VEM</vt:lpstr>
      <vt:lpstr>ENQUANTO O CÉU NÃO VEM</vt:lpstr>
      <vt:lpstr>ENQUANTO O CÉU NÃO VEM</vt:lpstr>
      <vt:lpstr>ENQUANTO O CÉU NÃO VEM</vt:lpstr>
      <vt:lpstr>ENQUANTO O CÉU NÃO VEM</vt:lpstr>
      <vt:lpstr>ENQUANTO O CÉU NÃO VEM</vt:lpstr>
      <vt:lpstr>BIBLIOGRAFIA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Ivan</dc:creator>
  <cp:lastModifiedBy>Jane</cp:lastModifiedBy>
  <cp:revision>10</cp:revision>
  <dcterms:created xsi:type="dcterms:W3CDTF">2011-04-16T01:51:55Z</dcterms:created>
  <dcterms:modified xsi:type="dcterms:W3CDTF">2011-04-16T09:57:08Z</dcterms:modified>
</cp:coreProperties>
</file>